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56" r:id="rId4"/>
    <p:sldId id="279" r:id="rId5"/>
    <p:sldId id="280" r:id="rId6"/>
    <p:sldId id="266" r:id="rId7"/>
    <p:sldId id="277" r:id="rId8"/>
    <p:sldId id="260" r:id="rId9"/>
    <p:sldId id="261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0411-7A07-49E3-92A5-25D1D5F6DFF6}" type="datetimeFigureOut">
              <a:rPr lang="ru-RU" smtClean="0"/>
              <a:pPr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53DE-3873-42A6-92F9-1862CC661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0411-7A07-49E3-92A5-25D1D5F6DFF6}" type="datetimeFigureOut">
              <a:rPr lang="ru-RU" smtClean="0"/>
              <a:pPr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53DE-3873-42A6-92F9-1862CC661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0411-7A07-49E3-92A5-25D1D5F6DFF6}" type="datetimeFigureOut">
              <a:rPr lang="ru-RU" smtClean="0"/>
              <a:pPr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53DE-3873-42A6-92F9-1862CC661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0411-7A07-49E3-92A5-25D1D5F6DFF6}" type="datetimeFigureOut">
              <a:rPr lang="ru-RU" smtClean="0"/>
              <a:pPr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53DE-3873-42A6-92F9-1862CC661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0411-7A07-49E3-92A5-25D1D5F6DFF6}" type="datetimeFigureOut">
              <a:rPr lang="ru-RU" smtClean="0"/>
              <a:pPr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53DE-3873-42A6-92F9-1862CC661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0411-7A07-49E3-92A5-25D1D5F6DFF6}" type="datetimeFigureOut">
              <a:rPr lang="ru-RU" smtClean="0"/>
              <a:pPr/>
              <a:t>26.07.2023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53DE-3873-42A6-92F9-1862CC661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0411-7A07-49E3-92A5-25D1D5F6DFF6}" type="datetimeFigureOut">
              <a:rPr lang="ru-RU" smtClean="0"/>
              <a:pPr/>
              <a:t>26.07.2023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53DE-3873-42A6-92F9-1862CC661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0411-7A07-49E3-92A5-25D1D5F6DFF6}" type="datetimeFigureOut">
              <a:rPr lang="ru-RU" smtClean="0"/>
              <a:pPr/>
              <a:t>26.07.2023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53DE-3873-42A6-92F9-1862CC661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0411-7A07-49E3-92A5-25D1D5F6DFF6}" type="datetimeFigureOut">
              <a:rPr lang="ru-RU" smtClean="0"/>
              <a:pPr/>
              <a:t>26.07.2023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53DE-3873-42A6-92F9-1862CC661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0411-7A07-49E3-92A5-25D1D5F6DFF6}" type="datetimeFigureOut">
              <a:rPr lang="ru-RU" smtClean="0"/>
              <a:pPr/>
              <a:t>26.07.2023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53DE-3873-42A6-92F9-1862CC661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0411-7A07-49E3-92A5-25D1D5F6DFF6}" type="datetimeFigureOut">
              <a:rPr lang="ru-RU" smtClean="0"/>
              <a:pPr/>
              <a:t>26.07.2023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53DE-3873-42A6-92F9-1862CC661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E0411-7A07-49E3-92A5-25D1D5F6DFF6}" type="datetimeFigureOut">
              <a:rPr lang="ru-RU" smtClean="0"/>
              <a:pPr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E53DE-3873-42A6-92F9-1862CC661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4.infourok.ru/uploads/ex/0078/000c3577-972be8d8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3568" y="476672"/>
            <a:ext cx="7848872" cy="600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Государственное учреждение дополнительного образования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«Крупский центр детского творчества»</a:t>
            </a:r>
          </a:p>
          <a:p>
            <a:pPr algn="ctr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Территория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интересного досуга</a:t>
            </a:r>
          </a:p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Номинация «Лучший уголок досуга в </a:t>
            </a:r>
          </a:p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учреждении образования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»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ea typeface="Calibri"/>
                <a:cs typeface="Times New Roman"/>
              </a:rPr>
              <a:t>Информационно-образовательный центр по воде «Капелька»</a:t>
            </a:r>
            <a:endParaRPr lang="ru-RU" sz="2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Руководитель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проекта </a:t>
            </a:r>
          </a:p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Заблоцкая </a:t>
            </a:r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Ульяна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Ивановна</a:t>
            </a:r>
          </a:p>
          <a:p>
            <a:pPr algn="ctr"/>
            <a:endParaRPr lang="ru-RU" sz="2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ru-RU" sz="2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2023</a:t>
            </a:r>
            <a:endParaRPr lang="ru-RU" sz="2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078/000c3577-972be8d8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"/>
            <a:ext cx="9144000" cy="68580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928794" y="285728"/>
            <a:ext cx="49795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Предполагаемые результаты.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21438" y="1286327"/>
            <a:ext cx="8501123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Повысить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осознанного понимания взаимосвязей всего живого и неживого в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природе</a:t>
            </a:r>
            <a:r>
              <a:rPr lang="ru-RU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1" i="0" u="none" strike="noStrike" normalizeH="0" baseline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пространство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 постоянного и  активного общения детей с природой,</a:t>
            </a:r>
            <a:r>
              <a:rPr kumimoji="0" lang="ru-RU" b="1" i="0" u="none" strike="noStrike" normalizeH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котором ребенок будет осознавать, что состояние природы зависит от  действия каждого</a:t>
            </a:r>
            <a:r>
              <a:rPr kumimoji="0" lang="ru-RU" b="1" i="0" u="none" strike="noStrike" normalizeH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немалой степени от  самого  ребенка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1" i="0" u="none" strike="noStrike" normalizeH="0" baseline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Повысить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экологической культуры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школьников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их 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родителей;</a:t>
            </a:r>
            <a:endParaRPr kumimoji="0" lang="ru-RU" b="1" i="0" u="none" strike="noStrike" normalizeH="0" baseline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оздать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условия для регулярного ухода за животными и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растениями;</a:t>
            </a:r>
            <a:endParaRPr kumimoji="0" lang="ru-RU" b="1" i="0" u="none" strike="noStrike" normalizeH="0" baseline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Осознать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бережное отношение к миру природы, к себе и людям как части природы, стремление к правильному поведению в природе</a:t>
            </a:r>
            <a:r>
              <a:rPr kumimoji="0" lang="ru-RU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Уметь </a:t>
            </a:r>
            <a:r>
              <a:rPr lang="ru-RU" b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проводить элементарные опыты с водой.</a:t>
            </a:r>
            <a:endParaRPr kumimoji="0" lang="ru-RU" b="1" i="0" u="none" strike="noStrike" normalizeH="0" baseline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1643042" y="404664"/>
            <a:ext cx="6357982" cy="792088"/>
            <a:chOff x="-1682876" y="82"/>
            <a:chExt cx="10691209" cy="243072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-1682876" y="82"/>
              <a:ext cx="10691209" cy="2430726"/>
            </a:xfrm>
            <a:prstGeom prst="roundRect">
              <a:avLst/>
            </a:prstGeom>
            <a:ln/>
            <a:sp3d prstMaterial="plastic">
              <a:bevelT w="127000" h="25400" prst="relaxedInse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-1159506" y="658750"/>
              <a:ext cx="9673475" cy="10829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itchFamily="34" charset="0"/>
                </a:rPr>
                <a:t>Предполагаемые результаты</a:t>
              </a:r>
              <a:endParaRPr lang="ru-RU" sz="20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078/000c3577-972be8d8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928670"/>
            <a:ext cx="857256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Picture 8" descr="http://www.pngnames.com/files/3/Green-Leaves-PNG-HD-Images.png"/>
          <p:cNvPicPr>
            <a:picLocks noChangeAspect="1" noChangeArrowheads="1"/>
          </p:cNvPicPr>
          <p:nvPr/>
        </p:nvPicPr>
        <p:blipFill>
          <a:blip r:embed="rId3" cstate="print"/>
          <a:srcRect l="18530" t="14286" r="19143" b="16667"/>
          <a:stretch>
            <a:fillRect/>
          </a:stretch>
        </p:blipFill>
        <p:spPr bwMode="auto">
          <a:xfrm>
            <a:off x="7429520" y="5357826"/>
            <a:ext cx="1640599" cy="12858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1214422"/>
            <a:ext cx="678661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85719" y="817108"/>
            <a:ext cx="842968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normalizeH="0" baseline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normalizeH="0" baseline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современном мире проблемы экологической среды приобрели первостепенное значение. Поэтому особо остро встала задача более широкого экологического воспитания и образования всего населения, в особенности детей школьного возраста. Одним из важнейших условий решения задач экологического образования является организация развивающей предметной среды.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Грамотно организованная предметно-развивающая среда экологического содержания обеспечивает формирование у каждого ребенка потребности во взаимодействии, общении с объектами природы, помогает сформировать познавательное отношение к ней и обеспечивает становление ценностного отношения ко всему живому. </a:t>
            </a:r>
          </a:p>
          <a:p>
            <a:pPr marL="0" marR="0" lvl="0" indent="4572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азвивающая среда обеспечивает максимальную реализацию образовательного потенциала пространства.</a:t>
            </a:r>
            <a:endParaRPr kumimoji="0" lang="ru-RU" sz="2000" b="1" i="0" u="none" strike="noStrike" normalizeH="0" baseline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11"/>
          <p:cNvGrpSpPr/>
          <p:nvPr/>
        </p:nvGrpSpPr>
        <p:grpSpPr>
          <a:xfrm>
            <a:off x="2071670" y="142852"/>
            <a:ext cx="5000659" cy="571504"/>
            <a:chOff x="0" y="82"/>
            <a:chExt cx="6929485" cy="12001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82"/>
              <a:ext cx="6929485" cy="1200164"/>
            </a:xfrm>
            <a:prstGeom prst="roundRect">
              <a:avLst/>
            </a:prstGeom>
            <a:ln/>
            <a:sp3d prstMaterial="plastic">
              <a:bevelT w="127000" h="25400" prst="relaxedInse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58587" y="58669"/>
              <a:ext cx="6812311" cy="10829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itchFamily="34" charset="0"/>
                </a:rPr>
                <a:t>Актуальность</a:t>
              </a:r>
              <a:endParaRPr lang="ru-RU" sz="20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4.infourok.ru/uploads/ex/0078/000c3577-972be8d8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20" y="142852"/>
            <a:ext cx="2744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154" y="142852"/>
            <a:ext cx="763382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Развивающая предметно-пространственная среда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экологического кабинета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Picture 2" descr="D:\рабочий стол\территория досуга\1690361854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9405">
            <a:off x="667290" y="1230231"/>
            <a:ext cx="3679939" cy="2759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95536" y="4797152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кабинет– новый элемент развивающей предметной среды. Он предназначен для проведения экологических занятий, знакомства с коллекциями, для самостоятельных наблюдений, игр. Экологический кабинет подразделён на ряд функциональных зон: зона обучения, зона коллекций, зона релаксации и зона библиотеки.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CDT\Downloads\16903762220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848">
            <a:off x="5652119" y="1115084"/>
            <a:ext cx="2453493" cy="3271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078/000c3577-972be8d8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42493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  <a:cs typeface="Times New Roman" panose="02020603050405020304" pitchFamily="18" charset="0"/>
              </a:rPr>
              <a:t>Устройство экологического кабинета.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  <a:cs typeface="Times New Roman" panose="02020603050405020304" pitchFamily="18" charset="0"/>
              </a:rPr>
              <a:t>Функциональные зоны.</a:t>
            </a:r>
          </a:p>
          <a:p>
            <a:pPr algn="ctr"/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Зона обучения</a:t>
            </a:r>
          </a:p>
          <a:p>
            <a:pPr indent="457200" algn="just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обучения должна быть хорошо освещена, поэтому под неё выделяется часть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окон. Здесь размещается стол педагога и небольшие столы для учащихся. Рекомендуется расположить столы по кругу или буквой «П», чтобы педагог работал вместе с учащимися 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ownloads\1690373643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212976"/>
            <a:ext cx="3816424" cy="2862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078/000c3577-972be8d8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61490" y="2571744"/>
            <a:ext cx="1847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4" name="Picture 2" descr="D:\рабочий стол\территория досуга\1690361854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908720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27584" y="-171400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Зона релаксации: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мульт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видео-фильмов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проведение тематических игр и многое другое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284984"/>
            <a:ext cx="794813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Зона библиотеки: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 изучение литературы для проектов, методическая литература, 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</a:p>
        </p:txBody>
      </p:sp>
      <p:pic>
        <p:nvPicPr>
          <p:cNvPr id="8194" name="Picture 2" descr="C:\Users\User\Downloads\1690375129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221088"/>
            <a:ext cx="3024336" cy="2268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User\Downloads\1690375129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221088"/>
            <a:ext cx="1731715" cy="2281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ds04.infourok.ru/uploads/ex/0078/000c3577-972be8d8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339752" y="404664"/>
            <a:ext cx="4572000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Лабораторные </a:t>
            </a:r>
            <a:r>
              <a:rPr lang="kk-KZ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инструменты экологического кабинета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C:\Users\LAB_201\Pictures\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093522" cy="36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рабочий стол\территория досуга\16903618548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4891">
            <a:off x="4860032" y="1484784"/>
            <a:ext cx="3759200" cy="2590800"/>
          </a:xfrm>
          <a:prstGeom prst="rect">
            <a:avLst/>
          </a:prstGeom>
          <a:noFill/>
        </p:spPr>
      </p:pic>
      <p:pic>
        <p:nvPicPr>
          <p:cNvPr id="3076" name="Picture 4" descr="D:\рабочий стол\территория досуга\16903618934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708920"/>
            <a:ext cx="2769096" cy="369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078/000c3577-972be8d8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146" name="Picture 2" descr="D:\рабочий стол\территория досуга\1690361854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2567862" cy="3423816"/>
          </a:xfrm>
          <a:prstGeom prst="rect">
            <a:avLst/>
          </a:prstGeom>
          <a:noFill/>
        </p:spPr>
      </p:pic>
      <p:pic>
        <p:nvPicPr>
          <p:cNvPr id="6147" name="Picture 3" descr="D:\рабочий стол\территория досуга\16903618548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4664"/>
            <a:ext cx="2567862" cy="3423816"/>
          </a:xfrm>
          <a:prstGeom prst="rect">
            <a:avLst/>
          </a:prstGeom>
          <a:noFill/>
        </p:spPr>
      </p:pic>
      <p:pic>
        <p:nvPicPr>
          <p:cNvPr id="6148" name="Picture 4" descr="D:\рабочий стол\территория досуга\16903618548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4664"/>
            <a:ext cx="2567862" cy="3423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D:\рабочий стол\территория досуга\16903618548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2656"/>
            <a:ext cx="3810000" cy="5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1" name="Picture 7" descr="D:\рабочий стол\территория досуга\1690361854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540901"/>
            <a:ext cx="2952328" cy="3936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078/000c3577-972be8d8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71414"/>
            <a:ext cx="700089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Занятия в объединении по интересам 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marL="571500" indent="-571500"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«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Юный эколог»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098" name="Picture 2" descr="D:\рабочий стол\территория досуга\DSC_1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1018561"/>
            <a:ext cx="3168353" cy="2626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D:\рабочий стол\территория досуга\DSC_16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48286">
            <a:off x="4932040" y="3933056"/>
            <a:ext cx="366817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D:\рабочий стол\территория досуга\IMG_42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908720"/>
            <a:ext cx="3264363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D:\рабочий стол\территория досуга\IMG_57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83009">
            <a:off x="569778" y="3962348"/>
            <a:ext cx="3104885" cy="2328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3" name="Picture 7" descr="D:\рабочий стол\территория досуга\IMG_97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24341">
            <a:off x="2791893" y="2188004"/>
            <a:ext cx="3013348" cy="2260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078/000c3577-972be8d8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27234" y="260648"/>
            <a:ext cx="634180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Тренинги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для учителей химии и биологии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3" name="Picture 3" descr="D:\рабочий стол\территория досуга\IMG_1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355239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D:\рабочий стол\территория досуга\IMG_1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1" y="908720"/>
            <a:ext cx="412845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D:\рабочий стол\территория досуга\FotorCreat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212976"/>
            <a:ext cx="3424264" cy="3424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3154</TotalTime>
  <Words>376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CDT</cp:lastModifiedBy>
  <cp:revision>250</cp:revision>
  <dcterms:created xsi:type="dcterms:W3CDTF">2020-02-29T18:11:58Z</dcterms:created>
  <dcterms:modified xsi:type="dcterms:W3CDTF">2023-07-26T13:14:51Z</dcterms:modified>
</cp:coreProperties>
</file>